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2"/>
  </p:notesMasterIdLst>
  <p:sldIdLst>
    <p:sldId id="256" r:id="rId2"/>
    <p:sldId id="450" r:id="rId3"/>
    <p:sldId id="420" r:id="rId4"/>
    <p:sldId id="430" r:id="rId5"/>
    <p:sldId id="442" r:id="rId6"/>
    <p:sldId id="283" r:id="rId7"/>
    <p:sldId id="460" r:id="rId8"/>
    <p:sldId id="462" r:id="rId9"/>
    <p:sldId id="463" r:id="rId10"/>
    <p:sldId id="431" r:id="rId11"/>
    <p:sldId id="464" r:id="rId12"/>
    <p:sldId id="461" r:id="rId13"/>
    <p:sldId id="465" r:id="rId14"/>
    <p:sldId id="447" r:id="rId15"/>
    <p:sldId id="445" r:id="rId16"/>
    <p:sldId id="448" r:id="rId17"/>
    <p:sldId id="451" r:id="rId18"/>
    <p:sldId id="443" r:id="rId19"/>
    <p:sldId id="452" r:id="rId20"/>
    <p:sldId id="453" r:id="rId21"/>
    <p:sldId id="454" r:id="rId22"/>
    <p:sldId id="455" r:id="rId23"/>
    <p:sldId id="456" r:id="rId24"/>
    <p:sldId id="446" r:id="rId25"/>
    <p:sldId id="449" r:id="rId26"/>
    <p:sldId id="466" r:id="rId27"/>
    <p:sldId id="421" r:id="rId28"/>
    <p:sldId id="444" r:id="rId29"/>
    <p:sldId id="429" r:id="rId30"/>
    <p:sldId id="4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92" autoAdjust="0"/>
    <p:restoredTop sz="95921"/>
  </p:normalViewPr>
  <p:slideViewPr>
    <p:cSldViewPr snapToGrid="0">
      <p:cViewPr>
        <p:scale>
          <a:sx n="106" d="100"/>
          <a:sy n="106" d="100"/>
        </p:scale>
        <p:origin x="440" y="3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2021</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5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Base Features</c:v>
                </c:pt>
              </c:strCache>
            </c:strRef>
          </c:tx>
          <c:spPr>
            <a:ln w="28575" cap="rnd">
              <a:solidFill>
                <a:schemeClr val="accent6"/>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DEE0-C442-B84F-B29701459EE0}"/>
            </c:ext>
          </c:extLst>
        </c:ser>
        <c:ser>
          <c:idx val="1"/>
          <c:order val="1"/>
          <c:tx>
            <c:strRef>
              <c:f>Sheet1!$C$1</c:f>
              <c:strCache>
                <c:ptCount val="1"/>
                <c:pt idx="0">
                  <c:v>Additional Features</c:v>
                </c:pt>
              </c:strCache>
            </c:strRef>
          </c:tx>
          <c:spPr>
            <a:ln w="28575" cap="rnd">
              <a:solidFill>
                <a:srgbClr val="FF0000"/>
              </a:solidFill>
              <a:round/>
            </a:ln>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EE0-C442-B84F-B29701459EE0}"/>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1-DEE0-C442-B84F-B29701459EE0}"/>
            </c:ext>
          </c:extLst>
        </c:ser>
        <c:ser>
          <c:idx val="2"/>
          <c:order val="2"/>
          <c:tx>
            <c:strRef>
              <c:f>Sheet1!$D$1</c:f>
              <c:strCache>
                <c:ptCount val="1"/>
                <c:pt idx="0">
                  <c:v>Cross Features</c:v>
                </c:pt>
              </c:strCache>
            </c:strRef>
          </c:tx>
          <c:spPr>
            <a:ln w="28575" cap="rnd">
              <a:solidFill>
                <a:schemeClr val="accent4"/>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2-DEE0-C442-B84F-B29701459EE0}"/>
            </c:ext>
          </c:extLst>
        </c:ser>
        <c:ser>
          <c:idx val="3"/>
          <c:order val="3"/>
          <c:tx>
            <c:strRef>
              <c:f>Sheet1!$E$1</c:f>
              <c:strCache>
                <c:ptCount val="1"/>
                <c:pt idx="0">
                  <c:v>All</c:v>
                </c:pt>
              </c:strCache>
            </c:strRef>
          </c:tx>
          <c:spPr>
            <a:ln w="28575" cap="rnd">
              <a:solidFill>
                <a:schemeClr val="tx1"/>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EE0-C442-B84F-B29701459EE0}"/>
                </c:ext>
              </c:extLst>
            </c:dLbl>
            <c:dLbl>
              <c:idx val="1"/>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EE0-C442-B84F-B29701459EE0}"/>
                </c:ext>
              </c:extLst>
            </c:dLbl>
            <c:dLbl>
              <c:idx val="2"/>
              <c:layout>
                <c:manualLayout>
                  <c:x val="5.6741771326193702E-3"/>
                  <c:y val="3.060834692030622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EE0-C442-B84F-B29701459EE0}"/>
                </c:ext>
              </c:extLst>
            </c:dLbl>
            <c:dLbl>
              <c:idx val="3"/>
              <c:layout>
                <c:manualLayout>
                  <c:x val="-1.8157366824381984E-2"/>
                  <c:y val="6.12166938406118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4-DEE0-C442-B84F-B29701459EE0}"/>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7</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17</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 Target="slide12.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slide" Target="slide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Tree>
    <p:extLst>
      <p:ext uri="{BB962C8B-B14F-4D97-AF65-F5344CB8AC3E}">
        <p14:creationId xmlns:p14="http://schemas.microsoft.com/office/powerpoint/2010/main" val="25121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hlinkClick r:id="rId2"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art, bar chart&#10;&#10;Description automatically generated">
            <a:extLst>
              <a:ext uri="{FF2B5EF4-FFF2-40B4-BE49-F238E27FC236}">
                <a16:creationId xmlns:a16="http://schemas.microsoft.com/office/drawing/2014/main" id="{02063BF5-2078-AA42-9AC4-23961A974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975"/>
            <a:ext cx="12192000" cy="2783562"/>
          </a:xfrm>
          <a:prstGeom prst="rect">
            <a:avLst/>
          </a:prstGeom>
        </p:spPr>
      </p:pic>
      <p:sp>
        <p:nvSpPr>
          <p:cNvPr id="3" name="TextBox 2">
            <a:extLst>
              <a:ext uri="{FF2B5EF4-FFF2-40B4-BE49-F238E27FC236}">
                <a16:creationId xmlns:a16="http://schemas.microsoft.com/office/drawing/2014/main" id="{B9B38392-7FF2-F24D-AAC7-22E9417F839B}"/>
              </a:ext>
            </a:extLst>
          </p:cNvPr>
          <p:cNvSpPr txBox="1"/>
          <p:nvPr/>
        </p:nvSpPr>
        <p:spPr>
          <a:xfrm>
            <a:off x="2274570" y="468630"/>
            <a:ext cx="1313245" cy="369332"/>
          </a:xfrm>
          <a:prstGeom prst="rect">
            <a:avLst/>
          </a:prstGeom>
          <a:noFill/>
        </p:spPr>
        <p:txBody>
          <a:bodyPr wrap="none" rtlCol="0">
            <a:spAutoFit/>
          </a:bodyPr>
          <a:lstStyle/>
          <a:p>
            <a:r>
              <a:rPr lang="en-US" dirty="0"/>
              <a:t>Graph Title</a:t>
            </a:r>
          </a:p>
        </p:txBody>
      </p:sp>
    </p:spTree>
    <p:extLst>
      <p:ext uri="{BB962C8B-B14F-4D97-AF65-F5344CB8AC3E}">
        <p14:creationId xmlns:p14="http://schemas.microsoft.com/office/powerpoint/2010/main" val="415840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1131570" y="3143250"/>
            <a:ext cx="2018501" cy="2585323"/>
          </a:xfrm>
          <a:prstGeom prst="rect">
            <a:avLst/>
          </a:prstGeom>
          <a:noFill/>
        </p:spPr>
        <p:txBody>
          <a:bodyPr wrap="none" rtlCol="0">
            <a:spAutoFit/>
          </a:bodyPr>
          <a:lstStyle/>
          <a:p>
            <a:r>
              <a:rPr lang="en-US" dirty="0"/>
              <a:t>Our own features:</a:t>
            </a:r>
          </a:p>
          <a:p>
            <a:pPr marL="285750" indent="-285750">
              <a:buFont typeface="Arial" panose="020B0604020202020204" pitchFamily="34" charset="0"/>
              <a:buChar char="•"/>
            </a:pPr>
            <a:r>
              <a:rPr lang="en-US" dirty="0"/>
              <a:t>RN</a:t>
            </a:r>
          </a:p>
          <a:p>
            <a:pPr marL="285750" indent="-285750">
              <a:buFont typeface="Arial" panose="020B0604020202020204" pitchFamily="34" charset="0"/>
              <a:buChar char="•"/>
            </a:pPr>
            <a:r>
              <a:rPr lang="en-US" dirty="0" err="1"/>
              <a:t>F_won_before</a:t>
            </a:r>
            <a:endParaRPr lang="en-US" dirty="0"/>
          </a:p>
          <a:p>
            <a:pPr marL="285750" indent="-285750">
              <a:buFont typeface="Arial" panose="020B0604020202020204" pitchFamily="34" charset="0"/>
              <a:buChar char="•"/>
            </a:pPr>
            <a:r>
              <a:rPr lang="en-US" dirty="0"/>
              <a:t>Days</a:t>
            </a:r>
          </a:p>
          <a:p>
            <a:pPr marL="285750" indent="-285750">
              <a:buFont typeface="Arial" panose="020B0604020202020204" pitchFamily="34" charset="0"/>
              <a:buChar char="•"/>
            </a:pPr>
            <a:endParaRPr lang="en-US" dirty="0"/>
          </a:p>
          <a:p>
            <a:r>
              <a:rPr lang="en-US" dirty="0"/>
              <a:t>Cross features:</a:t>
            </a:r>
          </a:p>
          <a:p>
            <a:pPr marL="285750" indent="-285750">
              <a:buFont typeface="Arial" panose="020B0604020202020204" pitchFamily="34" charset="0"/>
              <a:buChar char="•"/>
            </a:pPr>
            <a:r>
              <a:rPr lang="en-US" dirty="0" err="1"/>
              <a:t>Oppo_industry</a:t>
            </a:r>
            <a:endParaRPr lang="en-US" dirty="0"/>
          </a:p>
          <a:p>
            <a:pPr marL="285750" indent="-285750">
              <a:buFont typeface="Arial" panose="020B0604020202020204" pitchFamily="34" charset="0"/>
              <a:buChar char="•"/>
            </a:pPr>
            <a:r>
              <a:rPr lang="en-US" dirty="0" err="1"/>
              <a:t>Fac_oppo</a:t>
            </a:r>
            <a:endParaRPr lang="en-US" dirty="0"/>
          </a:p>
          <a:p>
            <a:pPr marL="285750" indent="-285750">
              <a:buFont typeface="Arial" panose="020B0604020202020204" pitchFamily="34" charset="0"/>
              <a:buChar char="•"/>
            </a:pPr>
            <a:r>
              <a:rPr lang="en-US" dirty="0" err="1"/>
              <a:t>Oppo_busi</a:t>
            </a:r>
            <a:endParaRPr lang="en-US" dirty="0"/>
          </a:p>
        </p:txBody>
      </p:sp>
      <p:sp>
        <p:nvSpPr>
          <p:cNvPr id="13" name="TextBox 12">
            <a:extLst>
              <a:ext uri="{FF2B5EF4-FFF2-40B4-BE49-F238E27FC236}">
                <a16:creationId xmlns:a16="http://schemas.microsoft.com/office/drawing/2014/main" id="{94292674-8714-6449-B1F7-CC9069D68B02}"/>
              </a:ext>
            </a:extLst>
          </p:cNvPr>
          <p:cNvSpPr txBox="1"/>
          <p:nvPr/>
        </p:nvSpPr>
        <p:spPr>
          <a:xfrm>
            <a:off x="4149090" y="3703320"/>
            <a:ext cx="7507183" cy="1754326"/>
          </a:xfrm>
          <a:prstGeom prst="rect">
            <a:avLst/>
          </a:prstGeom>
          <a:noFill/>
        </p:spPr>
        <p:txBody>
          <a:bodyPr wrap="none" rtlCol="0">
            <a:spAutoFit/>
          </a:bodyPr>
          <a:lstStyle/>
          <a:p>
            <a:r>
              <a:rPr lang="en-US" dirty="0"/>
              <a:t>We created these features because we think it’s important.</a:t>
            </a:r>
          </a:p>
          <a:p>
            <a:r>
              <a:rPr lang="en-US" dirty="0"/>
              <a:t>(Plot them)</a:t>
            </a:r>
          </a:p>
          <a:p>
            <a:endParaRPr lang="en-US" dirty="0"/>
          </a:p>
          <a:p>
            <a:r>
              <a:rPr lang="en-US" dirty="0"/>
              <a:t>We also crossed the features mentioned before to explore non-linearity.</a:t>
            </a:r>
          </a:p>
          <a:p>
            <a:endParaRPr lang="en-US" dirty="0"/>
          </a:p>
          <a:p>
            <a:r>
              <a:rPr lang="en-US" dirty="0"/>
              <a:t>These features were validated in our classification models later on. </a:t>
            </a:r>
          </a:p>
        </p:txBody>
      </p:sp>
    </p:spTree>
    <p:extLst>
      <p:ext uri="{BB962C8B-B14F-4D97-AF65-F5344CB8AC3E}">
        <p14:creationId xmlns:p14="http://schemas.microsoft.com/office/powerpoint/2010/main" val="88269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1458576033"/>
              </p:ext>
            </p:extLst>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1698645412"/>
              </p:ext>
            </p:extLst>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4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8066485" cy="2604449"/>
            <a:chOff x="1032934" y="3149601"/>
            <a:chExt cx="8032046" cy="2604449"/>
          </a:xfrm>
        </p:grpSpPr>
        <p:sp>
          <p:nvSpPr>
            <p:cNvPr id="5" name="Rectangle 4">
              <a:extLst>
                <a:ext uri="{FF2B5EF4-FFF2-40B4-BE49-F238E27FC236}">
                  <a16:creationId xmlns:a16="http://schemas.microsoft.com/office/drawing/2014/main" id="{F7BD1BA9-F1D1-8C44-A1C4-00C39FCDA99D}"/>
                </a:ext>
              </a:extLst>
            </p:cNvPr>
            <p:cNvSpPr/>
            <p:nvPr/>
          </p:nvSpPr>
          <p:spPr>
            <a:xfrm>
              <a:off x="3784016" y="3826112"/>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7320845"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730558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734924" y="3635382"/>
              <a:ext cx="585921" cy="7833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734924" y="4418779"/>
              <a:ext cx="570657" cy="8780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a:off x="3228622" y="4418778"/>
              <a:ext cx="55539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26497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Evaluation Metrics</a:t>
            </a:r>
            <a:endParaRPr lang="en-US" altLang="ko-KR" sz="5400" dirty="0">
              <a:solidFill>
                <a:schemeClr val="bg1"/>
              </a:solidFill>
              <a:cs typeface="Arial" pitchFamily="34" charset="0"/>
            </a:endParaRPr>
          </a:p>
        </p:txBody>
      </p:sp>
      <p:grpSp>
        <p:nvGrpSpPr>
          <p:cNvPr id="4" name="Group 3">
            <a:extLst>
              <a:ext uri="{FF2B5EF4-FFF2-40B4-BE49-F238E27FC236}">
                <a16:creationId xmlns:a16="http://schemas.microsoft.com/office/drawing/2014/main" id="{DD12C3E3-AB33-264B-9E0D-7D31AF490DB2}"/>
              </a:ext>
            </a:extLst>
          </p:cNvPr>
          <p:cNvGrpSpPr/>
          <p:nvPr/>
        </p:nvGrpSpPr>
        <p:grpSpPr>
          <a:xfrm>
            <a:off x="3725533" y="3381910"/>
            <a:ext cx="6786437" cy="2022265"/>
            <a:chOff x="3039733" y="4377023"/>
            <a:chExt cx="6786437" cy="2022265"/>
          </a:xfrm>
        </p:grpSpPr>
        <p:pic>
          <p:nvPicPr>
            <p:cNvPr id="3" name="Picture 2">
              <a:extLst>
                <a:ext uri="{FF2B5EF4-FFF2-40B4-BE49-F238E27FC236}">
                  <a16:creationId xmlns:a16="http://schemas.microsoft.com/office/drawing/2014/main" id="{79D7AC47-AD02-5B48-8968-1ECCFBBF8A3F}"/>
                </a:ext>
              </a:extLst>
            </p:cNvPr>
            <p:cNvPicPr>
              <a:picLocks noChangeAspect="1"/>
            </p:cNvPicPr>
            <p:nvPr/>
          </p:nvPicPr>
          <p:blipFill>
            <a:blip r:embed="rId2"/>
            <a:stretch>
              <a:fillRect/>
            </a:stretch>
          </p:blipFill>
          <p:spPr>
            <a:xfrm>
              <a:off x="6439678" y="4377023"/>
              <a:ext cx="3386492" cy="2022265"/>
            </a:xfrm>
            <a:prstGeom prst="rect">
              <a:avLst/>
            </a:prstGeom>
          </p:spPr>
        </p:pic>
        <p:pic>
          <p:nvPicPr>
            <p:cNvPr id="1026" name="Picture 2" descr="Tensorflow Precision / Recall / F1 score and Confusion matrix - Stack  Overflow">
              <a:extLst>
                <a:ext uri="{FF2B5EF4-FFF2-40B4-BE49-F238E27FC236}">
                  <a16:creationId xmlns:a16="http://schemas.microsoft.com/office/drawing/2014/main" id="{7B7C74DA-D0E5-D445-8E9F-1327B21437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823"/>
            <a:stretch/>
          </p:blipFill>
          <p:spPr bwMode="auto">
            <a:xfrm>
              <a:off x="3039733" y="4617720"/>
              <a:ext cx="2607984" cy="17815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E1BB3EB-1F76-7743-8629-25F0DFA7056A}"/>
              </a:ext>
            </a:extLst>
          </p:cNvPr>
          <p:cNvSpPr txBox="1"/>
          <p:nvPr/>
        </p:nvSpPr>
        <p:spPr>
          <a:xfrm>
            <a:off x="1113843" y="3095851"/>
            <a:ext cx="1819729"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Accuracy</a:t>
            </a:r>
          </a:p>
          <a:p>
            <a:endParaRPr lang="en-US" dirty="0"/>
          </a:p>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F1 measures</a:t>
            </a:r>
          </a:p>
        </p:txBody>
      </p:sp>
    </p:spTree>
    <p:extLst>
      <p:ext uri="{BB962C8B-B14F-4D97-AF65-F5344CB8AC3E}">
        <p14:creationId xmlns:p14="http://schemas.microsoft.com/office/powerpoint/2010/main" val="13084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additional</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additional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dirty="0"/>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30" y="2770590"/>
            <a:ext cx="4977876" cy="3798651"/>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84058" y="2770591"/>
            <a:ext cx="5307863" cy="3970318"/>
          </a:xfrm>
          <a:prstGeom prst="rect">
            <a:avLst/>
          </a:prstGeom>
          <a:noFill/>
        </p:spPr>
        <p:txBody>
          <a:bodyPr wrap="none" rtlCol="0">
            <a:spAutoFit/>
          </a:bodyPr>
          <a:lstStyle/>
          <a:p>
            <a:pPr lvl="1"/>
            <a:endParaRPr lang="en-US" dirty="0"/>
          </a:p>
          <a:p>
            <a:pPr marL="285750" indent="-285750">
              <a:buFont typeface="Arial" panose="020B0604020202020204" pitchFamily="34" charset="0"/>
              <a:buChar char="•"/>
            </a:pPr>
            <a:r>
              <a:rPr lang="en-US" dirty="0"/>
              <a:t>5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256 nodes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Base (14 variables)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Additional (3 variables)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Cross-features (3 variables)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94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9563242"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 Results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2" name="Chart 1">
            <a:extLst>
              <a:ext uri="{FF2B5EF4-FFF2-40B4-BE49-F238E27FC236}">
                <a16:creationId xmlns:a16="http://schemas.microsoft.com/office/drawing/2014/main" id="{5775F394-8BC7-0148-8727-C60FD6F0B9F6}"/>
              </a:ext>
            </a:extLst>
          </p:cNvPr>
          <p:cNvGraphicFramePr/>
          <p:nvPr>
            <p:extLst>
              <p:ext uri="{D42A27DB-BD31-4B8C-83A1-F6EECF244321}">
                <p14:modId xmlns:p14="http://schemas.microsoft.com/office/powerpoint/2010/main" val="837934141"/>
              </p:ext>
            </p:extLst>
          </p:nvPr>
        </p:nvGraphicFramePr>
        <p:xfrm>
          <a:off x="490704" y="2614896"/>
          <a:ext cx="8952840" cy="41491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91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853349735"/>
              </p:ext>
            </p:extLst>
          </p:nvPr>
        </p:nvGraphicFramePr>
        <p:xfrm>
          <a:off x="626463" y="2554014"/>
          <a:ext cx="9208815" cy="43039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9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5805113" cy="830997"/>
          </a:xfrm>
          <a:prstGeom prst="rect">
            <a:avLst/>
          </a:prstGeom>
          <a:noFill/>
        </p:spPr>
        <p:txBody>
          <a:bodyPr wrap="square" rtlCol="0">
            <a:spAutoFit/>
          </a:bodyPr>
          <a:lstStyle/>
          <a:p>
            <a:r>
              <a:rPr lang="en-AU" sz="1600" b="1" dirty="0">
                <a:solidFill>
                  <a:schemeClr val="accent4"/>
                </a:solidFill>
                <a:cs typeface="Arial" pitchFamily="34" charset="0"/>
              </a:rPr>
              <a:t>Scope of the Project</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9" y="3520440"/>
            <a:ext cx="2717411" cy="646331"/>
          </a:xfrm>
          <a:prstGeom prst="rect">
            <a:avLst/>
          </a:prstGeom>
          <a:noFill/>
        </p:spPr>
        <p:txBody>
          <a:bodyPr wrap="non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p:txBody>
      </p:sp>
    </p:spTree>
    <p:extLst>
      <p:ext uri="{BB962C8B-B14F-4D97-AF65-F5344CB8AC3E}">
        <p14:creationId xmlns:p14="http://schemas.microsoft.com/office/powerpoint/2010/main" val="331203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862322"/>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a:t>
            </a:r>
            <a:r>
              <a:rPr lang="en-AU" dirty="0"/>
              <a:t>categorical</a:t>
            </a:r>
            <a:r>
              <a:rPr lang="en-US" dirty="0"/>
              <a:t>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tuning</a:t>
            </a:r>
          </a:p>
          <a:p>
            <a:pPr marL="285750" indent="-285750">
              <a:buFont typeface="Arial" panose="020B0604020202020204" pitchFamily="34" charset="0"/>
              <a:buChar char="•"/>
            </a:pPr>
            <a:r>
              <a:rPr lang="en-US" dirty="0"/>
              <a:t>Model selection</a:t>
            </a:r>
          </a:p>
          <a:p>
            <a:pPr marL="285750" indent="-285750">
              <a:buFont typeface="Arial" panose="020B0604020202020204" pitchFamily="34" charset="0"/>
              <a:buChar char="•"/>
            </a:pPr>
            <a:r>
              <a:rPr lang="en-US" dirty="0"/>
              <a:t>Validating performance</a:t>
            </a:r>
          </a:p>
          <a:p>
            <a:pPr marL="285750" indent="-285750">
              <a:buFont typeface="Arial" panose="020B0604020202020204" pitchFamily="34" charset="0"/>
              <a:buChar char="•"/>
            </a:pPr>
            <a:r>
              <a:rPr lang="en-US" dirty="0"/>
              <a:t>Interpreting models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Monitoring</a:t>
            </a:r>
            <a:endParaRPr lang="ko-KR" altLang="en-US" sz="2400" b="1"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Deployment</a:t>
            </a:r>
            <a:endParaRPr lang="ko-KR" altLang="en-US" sz="24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61194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951449"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37.4%</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4" name="Rectangle 13">
            <a:extLst>
              <a:ext uri="{FF2B5EF4-FFF2-40B4-BE49-F238E27FC236}">
                <a16:creationId xmlns:a16="http://schemas.microsoft.com/office/drawing/2014/main" id="{C3C03E5A-6C22-2D40-851C-ECD39E1963B1}"/>
              </a:ext>
            </a:extLst>
          </p:cNvPr>
          <p:cNvSpPr/>
          <p:nvPr/>
        </p:nvSpPr>
        <p:spPr>
          <a:xfrm>
            <a:off x="7770422" y="5670504"/>
            <a:ext cx="4022255"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 Response Variable: Stage Name</a:t>
            </a:r>
            <a:endParaRPr lang="en-US" sz="2000" dirty="0"/>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08CAC7DE-C3D4-5440-9CA2-2BDF2AEA0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493"/>
            <a:ext cx="12192000" cy="6263014"/>
          </a:xfrm>
          <a:prstGeom prst="rect">
            <a:avLst/>
          </a:prstGeom>
        </p:spPr>
      </p:pic>
    </p:spTree>
    <p:custDataLst>
      <p:tags r:id="rId1"/>
    </p:custDataLst>
    <p:extLst>
      <p:ext uri="{BB962C8B-B14F-4D97-AF65-F5344CB8AC3E}">
        <p14:creationId xmlns:p14="http://schemas.microsoft.com/office/powerpoint/2010/main" val="117647689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TotalTime>
  <Words>1067</Words>
  <Application>Microsoft Macintosh PowerPoint</Application>
  <PresentationFormat>Widescreen</PresentationFormat>
  <Paragraphs>240</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Huang Raelene</cp:lastModifiedBy>
  <cp:revision>63</cp:revision>
  <dcterms:created xsi:type="dcterms:W3CDTF">2020-05-27T15:14:23Z</dcterms:created>
  <dcterms:modified xsi:type="dcterms:W3CDTF">2020-10-18T17:17:11Z</dcterms:modified>
</cp:coreProperties>
</file>